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</p:sldIdLst>
  <p:sldSz cx="18288000" cy="10287000"/>
  <p:notesSz cx="6797675" cy="9926638"/>
  <p:embeddedFontLst>
    <p:embeddedFont>
      <p:font typeface="可画动感隶书" charset="-12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王漢宗特黑體" charset="-120"/>
      <p:regular r:id="rId25"/>
    </p:embeddedFont>
    <p:embeddedFont>
      <p:font typeface="微軟正黑體" pitchFamily="34" charset="-12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-1906" y="-7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407C-C26E-4A81-B2DE-93D9A18107F1}" type="datetimeFigureOut">
              <a:rPr lang="zh-TW" altLang="en-US" smtClean="0"/>
              <a:pPr/>
              <a:t>2025/1/2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C44BC-1465-4EBD-9AA7-C293455A5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siarc.mohw.gov.tw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243432" y="7073666"/>
            <a:ext cx="5493075" cy="3006210"/>
          </a:xfrm>
          <a:custGeom>
            <a:avLst/>
            <a:gdLst/>
            <a:ahLst/>
            <a:cxnLst/>
            <a:rect l="l" t="t" r="r" b="b"/>
            <a:pathLst>
              <a:path w="5493075" h="3006210">
                <a:moveTo>
                  <a:pt x="0" y="0"/>
                </a:moveTo>
                <a:lnTo>
                  <a:pt x="5493075" y="0"/>
                </a:lnTo>
                <a:lnTo>
                  <a:pt x="5493075" y="3006211"/>
                </a:lnTo>
                <a:lnTo>
                  <a:pt x="0" y="300621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7259300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5400000">
            <a:off x="-3605352" y="5652265"/>
            <a:ext cx="9258579" cy="0"/>
          </a:xfrm>
          <a:prstGeom prst="line">
            <a:avLst/>
          </a:prstGeom>
          <a:ln w="9525" cap="flat">
            <a:solidFill>
              <a:srgbClr val="2D2D2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10800000">
            <a:off x="1028700" y="1008688"/>
            <a:ext cx="17259300" cy="0"/>
          </a:xfrm>
          <a:prstGeom prst="line">
            <a:avLst/>
          </a:prstGeom>
          <a:ln w="9525" cap="flat">
            <a:solidFill>
              <a:srgbClr val="2D2D2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12646" y="9694138"/>
            <a:ext cx="13262707" cy="48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3"/>
              </a:lnSpc>
            </a:pPr>
            <a:r>
              <a:rPr lang="en-US" sz="3900">
                <a:solidFill>
                  <a:srgbClr val="4A2E26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製作單位：屏東縣政府警察局婦幼警察隊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1200" y="4229100"/>
            <a:ext cx="14358558" cy="16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39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兒少性影像常見案例宣導</a:t>
            </a:r>
            <a:endParaRPr lang="en-US" sz="9600" dirty="0">
              <a:solidFill>
                <a:srgbClr val="9D6C53"/>
              </a:solidFill>
              <a:latin typeface="可画动感隶书"/>
              <a:ea typeface="可画动感隶书"/>
              <a:cs typeface="可画动感隶书"/>
              <a:sym typeface="可画动感隶书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12780" y="-4100162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7" y="0"/>
                </a:lnTo>
                <a:lnTo>
                  <a:pt x="11663927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5630516" y="3953123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379846" y="7124441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0" y="0"/>
                </a:moveTo>
                <a:lnTo>
                  <a:pt x="10498910" y="0"/>
                </a:lnTo>
                <a:lnTo>
                  <a:pt x="10498910" y="5043325"/>
                </a:lnTo>
                <a:lnTo>
                  <a:pt x="0" y="50433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93269" y="3784600"/>
            <a:ext cx="13301462" cy="234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9"/>
              </a:lnSpc>
              <a:spcBef>
                <a:spcPct val="0"/>
              </a:spcBef>
            </a:pPr>
            <a:r>
              <a:rPr lang="en-US" sz="12999" spc="1117">
                <a:solidFill>
                  <a:srgbClr val="000000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二、處置措施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0392" y="1028700"/>
            <a:ext cx="9131080" cy="2157720"/>
          </a:xfrm>
          <a:custGeom>
            <a:avLst/>
            <a:gdLst/>
            <a:ahLst/>
            <a:cxnLst/>
            <a:rect l="l" t="t" r="r" b="b"/>
            <a:pathLst>
              <a:path w="9131080" h="2157720">
                <a:moveTo>
                  <a:pt x="0" y="0"/>
                </a:moveTo>
                <a:lnTo>
                  <a:pt x="9131080" y="0"/>
                </a:lnTo>
                <a:lnTo>
                  <a:pt x="9131080" y="2157720"/>
                </a:lnTo>
                <a:lnTo>
                  <a:pt x="0" y="215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3000"/>
            </a:blip>
            <a:stretch>
              <a:fillRect t="-3888" b="-114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43688" y="1345391"/>
            <a:ext cx="12600625" cy="152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6"/>
              </a:lnSpc>
            </a:pPr>
            <a:r>
              <a:rPr lang="en-US" sz="8397">
                <a:solidFill>
                  <a:srgbClr val="222222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Step 1：保持鎮定</a:t>
            </a:r>
          </a:p>
        </p:txBody>
      </p:sp>
      <p:sp>
        <p:nvSpPr>
          <p:cNvPr id="4" name="Freeform 4"/>
          <p:cNvSpPr/>
          <p:nvPr/>
        </p:nvSpPr>
        <p:spPr>
          <a:xfrm>
            <a:off x="-994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7400" y="4305300"/>
            <a:ext cx="14478000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如不慎遭詐騙或以性影像威脅金錢等</a:t>
            </a:r>
            <a:endParaRPr lang="en-US" sz="4800" dirty="0">
              <a:solidFill>
                <a:srgbClr val="222222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請記得保持鎮定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！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</a:t>
            </a: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不要因為受到對方威脅、恐嚇而刪除任何證據資料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或答應對方任何條件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但也不要激怒對方喔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！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0392" y="1028700"/>
            <a:ext cx="9131080" cy="2157720"/>
          </a:xfrm>
          <a:custGeom>
            <a:avLst/>
            <a:gdLst/>
            <a:ahLst/>
            <a:cxnLst/>
            <a:rect l="l" t="t" r="r" b="b"/>
            <a:pathLst>
              <a:path w="9131080" h="2157720">
                <a:moveTo>
                  <a:pt x="0" y="0"/>
                </a:moveTo>
                <a:lnTo>
                  <a:pt x="9131080" y="0"/>
                </a:lnTo>
                <a:lnTo>
                  <a:pt x="9131080" y="2157720"/>
                </a:lnTo>
                <a:lnTo>
                  <a:pt x="0" y="215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3000"/>
            </a:blip>
            <a:stretch>
              <a:fillRect t="-3888" b="-114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43688" y="1345391"/>
            <a:ext cx="12600625" cy="152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6"/>
              </a:lnSpc>
            </a:pPr>
            <a:r>
              <a:rPr lang="en-US" sz="8397">
                <a:solidFill>
                  <a:srgbClr val="222222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Step 2：保存證據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7400" y="3771900"/>
            <a:ext cx="14706600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1、紀錄遭散布的完整網址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2、截取全版畫面（含電腦日期）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3、保存完整對話紀錄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sz="2400" dirty="0"/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儘量保存到完整的</a:t>
            </a:r>
            <a:r>
              <a:rPr lang="en-US" sz="4800" dirty="0" err="1">
                <a:solidFill>
                  <a:srgbClr val="E42A2A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發布者帳號及ID</a:t>
            </a: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800" dirty="0" err="1">
                <a:solidFill>
                  <a:srgbClr val="E42A2A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發布時間及日期</a:t>
            </a: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800" dirty="0" err="1">
                <a:solidFill>
                  <a:srgbClr val="E42A2A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被散布的影像內容</a:t>
            </a: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800" dirty="0" err="1">
                <a:solidFill>
                  <a:srgbClr val="E42A2A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關鍵對話</a:t>
            </a: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800" dirty="0" err="1">
                <a:solidFill>
                  <a:srgbClr val="E42A2A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網址及平台資訊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...</a:t>
            </a: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等，資訊保存越完整，才能讓後續協助更為順利唷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928" y="1028700"/>
            <a:ext cx="9131080" cy="2157720"/>
          </a:xfrm>
          <a:custGeom>
            <a:avLst/>
            <a:gdLst/>
            <a:ahLst/>
            <a:cxnLst/>
            <a:rect l="l" t="t" r="r" b="b"/>
            <a:pathLst>
              <a:path w="9131080" h="2157720">
                <a:moveTo>
                  <a:pt x="0" y="0"/>
                </a:moveTo>
                <a:lnTo>
                  <a:pt x="9131080" y="0"/>
                </a:lnTo>
                <a:lnTo>
                  <a:pt x="9131080" y="2157720"/>
                </a:lnTo>
                <a:lnTo>
                  <a:pt x="0" y="215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3000"/>
            </a:blip>
            <a:stretch>
              <a:fillRect t="-3888" b="-114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43688" y="1345391"/>
            <a:ext cx="12600625" cy="152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6"/>
              </a:lnSpc>
            </a:pPr>
            <a:r>
              <a:rPr lang="en-US" sz="8397">
                <a:solidFill>
                  <a:srgbClr val="222222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Step  3：調高社群隱私設定</a:t>
            </a:r>
          </a:p>
        </p:txBody>
      </p:sp>
      <p:sp>
        <p:nvSpPr>
          <p:cNvPr id="4" name="Freeform 4"/>
          <p:cNvSpPr/>
          <p:nvPr/>
        </p:nvSpPr>
        <p:spPr>
          <a:xfrm>
            <a:off x="-994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02429" y="4413341"/>
            <a:ext cx="13509171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為避免受到嫌犯及陌生網友的後續騷擾、威脅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</a:t>
            </a:r>
          </a:p>
          <a:p>
            <a:pPr algn="ctr"/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請記得同步調高社群或通訊軟體帳號的隱私設定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</a:t>
            </a:r>
          </a:p>
          <a:p>
            <a:pPr algn="ctr">
              <a:spcBef>
                <a:spcPct val="0"/>
              </a:spcBef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確保自身隱私與資訊安全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</p:txBody>
      </p:sp>
      <p:pic>
        <p:nvPicPr>
          <p:cNvPr id="6" name="圖片 5" descr="compli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68600" y="7886700"/>
            <a:ext cx="1628800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0392" y="1028700"/>
            <a:ext cx="9131080" cy="2157720"/>
          </a:xfrm>
          <a:custGeom>
            <a:avLst/>
            <a:gdLst/>
            <a:ahLst/>
            <a:cxnLst/>
            <a:rect l="l" t="t" r="r" b="b"/>
            <a:pathLst>
              <a:path w="9131080" h="2157720">
                <a:moveTo>
                  <a:pt x="0" y="0"/>
                </a:moveTo>
                <a:lnTo>
                  <a:pt x="9131080" y="0"/>
                </a:lnTo>
                <a:lnTo>
                  <a:pt x="9131080" y="2157720"/>
                </a:lnTo>
                <a:lnTo>
                  <a:pt x="0" y="215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3000"/>
            </a:blip>
            <a:stretch>
              <a:fillRect t="-3888" b="-114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43688" y="1345391"/>
            <a:ext cx="12600625" cy="152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6"/>
              </a:lnSpc>
            </a:pPr>
            <a:r>
              <a:rPr lang="en-US" sz="8397">
                <a:solidFill>
                  <a:srgbClr val="222222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Step  4：尋求協助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7200" y="4050866"/>
            <a:ext cx="17830800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遇到遭散布性私密影像的事件時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</a:t>
            </a:r>
          </a:p>
          <a:p>
            <a:pPr algn="ctr">
              <a:lnSpc>
                <a:spcPts val="5880"/>
              </a:lnSpc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你可能會感到焦慮、難過或憤怒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…。</a:t>
            </a:r>
          </a:p>
          <a:p>
            <a:pPr algn="ctr">
              <a:lnSpc>
                <a:spcPts val="5880"/>
              </a:lnSpc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請記得尋求信任的親朋好友及相關單位（老師、警察、社工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...），</a:t>
            </a:r>
          </a:p>
          <a:p>
            <a:pPr algn="ctr">
              <a:lnSpc>
                <a:spcPts val="5880"/>
              </a:lnSpc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訴說你目前面臨到的情況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讓大家給予你多一點的保護與協助唷</a:t>
            </a:r>
            <a:r>
              <a:rPr lang="en-US" sz="4800" dirty="0">
                <a:solidFill>
                  <a:srgbClr val="222222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！</a:t>
            </a:r>
          </a:p>
        </p:txBody>
      </p:sp>
      <p:pic>
        <p:nvPicPr>
          <p:cNvPr id="6" name="圖片 5" descr="help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68600" y="8039100"/>
            <a:ext cx="1357975" cy="13579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889" r="1250" b="10000"/>
          <a:stretch>
            <a:fillRect/>
          </a:stretch>
        </p:blipFill>
        <p:spPr bwMode="auto">
          <a:xfrm>
            <a:off x="659605" y="3315665"/>
            <a:ext cx="17210485" cy="69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905000" y="1469827"/>
            <a:ext cx="15149966" cy="954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如果發現自己的私密影像未經同意被散布</a:t>
            </a:r>
            <a:r>
              <a:rPr lang="en-US" sz="4400" dirty="0" err="1" smtClean="0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，請立即到</a:t>
            </a:r>
            <a:r>
              <a:rPr lang="en-US" sz="4400" dirty="0" err="1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「性影像處理中心」</a:t>
            </a:r>
            <a:r>
              <a:rPr lang="en-US" sz="4400" dirty="0" err="1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線上填寫申訴表單</a:t>
            </a:r>
            <a:r>
              <a:rPr lang="en-US" sz="4400" dirty="0" err="1" smtClean="0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，並請至</a:t>
            </a:r>
            <a:r>
              <a:rPr lang="en-US" sz="4400" dirty="0" err="1" smtClean="0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就近派出所</a:t>
            </a:r>
            <a:r>
              <a:rPr lang="en-US" sz="4400" dirty="0" err="1" smtClean="0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報案</a:t>
            </a:r>
            <a:r>
              <a:rPr lang="en-US" sz="4400" dirty="0" smtClean="0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  <a:r>
              <a:rPr lang="en-US" altLang="zh-TW" sz="4400" dirty="0" smtClean="0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</a:t>
            </a: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altLang="zh-TW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altLang="zh-TW" sz="4400" dirty="0" smtClean="0">
                <a:solidFill>
                  <a:srgbClr val="2D2D2D"/>
                </a:solidFill>
                <a:latin typeface="王漢宗特黑體"/>
                <a:ea typeface="王漢宗特黑體"/>
                <a:cs typeface="王漢宗特黑體"/>
                <a:sym typeface="王漢宗特黑體"/>
                <a:hlinkClick r:id="rId4"/>
              </a:rPr>
              <a:t>https://siarc.mohw.gov.tw/</a:t>
            </a:r>
            <a:endParaRPr lang="en-US" sz="4400" dirty="0" smtClean="0">
              <a:solidFill>
                <a:srgbClr val="2D2D2D"/>
              </a:solidFill>
              <a:latin typeface="王漢宗特黑體"/>
              <a:ea typeface="王漢宗特黑體"/>
              <a:cs typeface="王漢宗特黑體"/>
              <a:sym typeface="王漢宗特黑體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dirty="0"/>
          </a:p>
        </p:txBody>
      </p:sp>
      <p:pic>
        <p:nvPicPr>
          <p:cNvPr id="7" name="圖片 6" descr="transparenc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 flipH="1">
            <a:off x="9296400" y="94869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2857500"/>
            <a:ext cx="1461656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7200" b="1" dirty="0" smtClean="0">
                <a:solidFill>
                  <a:srgbClr val="2D2D2D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請記得</a:t>
            </a:r>
            <a:endParaRPr lang="en-US" sz="7200" b="1" dirty="0">
              <a:solidFill>
                <a:srgbClr val="2D2D2D"/>
              </a:solidFill>
              <a:latin typeface="微軟正黑體" pitchFamily="34" charset="-120"/>
              <a:ea typeface="微軟正黑體" pitchFamily="34" charset="-120"/>
              <a:cs typeface="王漢宗特黑體"/>
              <a:sym typeface="王漢宗特黑體"/>
            </a:endParaRPr>
          </a:p>
          <a:p>
            <a:pPr algn="ctr">
              <a:spcBef>
                <a:spcPct val="0"/>
              </a:spcBef>
            </a:pPr>
            <a:r>
              <a:rPr lang="en-US" sz="7200" b="1" dirty="0" err="1">
                <a:solidFill>
                  <a:srgbClr val="E42A2A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不拍攝、不傳送、不散布（轉傳</a:t>
            </a:r>
            <a:r>
              <a:rPr lang="en-US" sz="7200" b="1" dirty="0">
                <a:solidFill>
                  <a:srgbClr val="E42A2A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） </a:t>
            </a:r>
          </a:p>
          <a:p>
            <a:pPr algn="ctr">
              <a:spcBef>
                <a:spcPct val="0"/>
              </a:spcBef>
            </a:pPr>
            <a:r>
              <a:rPr lang="en-US" sz="7200" b="1" dirty="0" err="1">
                <a:solidFill>
                  <a:srgbClr val="E42A2A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不觀看、不持有、不談論</a:t>
            </a:r>
            <a:endParaRPr lang="en-US" sz="7200" b="1" dirty="0">
              <a:solidFill>
                <a:srgbClr val="E42A2A"/>
              </a:solidFill>
              <a:latin typeface="微軟正黑體" pitchFamily="34" charset="-120"/>
              <a:ea typeface="微軟正黑體" pitchFamily="34" charset="-120"/>
              <a:cs typeface="王漢宗特黑體"/>
              <a:sym typeface="王漢宗特黑體"/>
            </a:endParaRPr>
          </a:p>
          <a:p>
            <a:pPr algn="ctr">
              <a:spcBef>
                <a:spcPct val="0"/>
              </a:spcBef>
            </a:pPr>
            <a:endParaRPr sz="36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en-US" sz="7200" b="1" dirty="0" err="1" smtClean="0">
                <a:solidFill>
                  <a:srgbClr val="2D2D2D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保護自己也保護</a:t>
            </a:r>
            <a:r>
              <a:rPr lang="zh-TW" altLang="en-US" sz="7200" b="1" dirty="0" smtClean="0">
                <a:solidFill>
                  <a:srgbClr val="2D2D2D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他</a:t>
            </a:r>
            <a:r>
              <a:rPr lang="en-US" sz="7200" b="1" dirty="0" smtClean="0">
                <a:solidFill>
                  <a:srgbClr val="2D2D2D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人</a:t>
            </a:r>
            <a:r>
              <a:rPr lang="en-US" sz="7200" b="1" dirty="0">
                <a:solidFill>
                  <a:srgbClr val="2D2D2D"/>
                </a:solidFill>
                <a:latin typeface="微軟正黑體" pitchFamily="34" charset="-120"/>
                <a:ea typeface="微軟正黑體" pitchFamily="34" charset="-120"/>
                <a:cs typeface="王漢宗特黑體"/>
                <a:sym typeface="王漢宗特黑體"/>
              </a:rPr>
              <a:t>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0696" y="4599495"/>
            <a:ext cx="8786608" cy="144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63"/>
              </a:lnSpc>
              <a:spcBef>
                <a:spcPct val="0"/>
              </a:spcBef>
            </a:pPr>
            <a:r>
              <a:rPr lang="en-US" sz="11900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簡報完畢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12646" y="9694138"/>
            <a:ext cx="13262707" cy="48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3"/>
              </a:lnSpc>
            </a:pPr>
            <a:r>
              <a:rPr lang="en-US" sz="3900">
                <a:solidFill>
                  <a:srgbClr val="4A2E26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製作單位：屏東縣政府警察局婦幼警察隊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8478" y="9258300"/>
            <a:ext cx="19981299" cy="1905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6931640" y="8500550"/>
            <a:ext cx="2712720" cy="271272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92689" y="5534814"/>
            <a:ext cx="6292725" cy="1132686"/>
            <a:chOff x="0" y="0"/>
            <a:chExt cx="1657343" cy="2983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343" cy="298321"/>
            </a:xfrm>
            <a:custGeom>
              <a:avLst/>
              <a:gdLst/>
              <a:ahLst/>
              <a:cxnLst/>
              <a:rect l="l" t="t" r="r" b="b"/>
              <a:pathLst>
                <a:path w="1657343" h="298321">
                  <a:moveTo>
                    <a:pt x="0" y="0"/>
                  </a:moveTo>
                  <a:lnTo>
                    <a:pt x="1657343" y="0"/>
                  </a:lnTo>
                  <a:lnTo>
                    <a:pt x="1657343" y="298321"/>
                  </a:lnTo>
                  <a:lnTo>
                    <a:pt x="0" y="2983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67D55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7343" cy="345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45832" y="5547755"/>
            <a:ext cx="490479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>
                <a:solidFill>
                  <a:srgbClr val="27190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一、常見案例分享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66550" y="1853007"/>
            <a:ext cx="9663706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 err="1">
                <a:solidFill>
                  <a:srgbClr val="271905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簡報大綱</a:t>
            </a:r>
            <a:endParaRPr lang="en-US" sz="12000" dirty="0">
              <a:solidFill>
                <a:srgbClr val="271905"/>
              </a:solidFill>
              <a:latin typeface="可画动感隶书"/>
              <a:ea typeface="可画动感隶书"/>
              <a:cs typeface="可画动感隶书"/>
              <a:sym typeface="可画动感隶书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937875" y="5534814"/>
            <a:ext cx="6292725" cy="1132686"/>
            <a:chOff x="0" y="0"/>
            <a:chExt cx="1657343" cy="298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57343" cy="298321"/>
            </a:xfrm>
            <a:custGeom>
              <a:avLst/>
              <a:gdLst/>
              <a:ahLst/>
              <a:cxnLst/>
              <a:rect l="l" t="t" r="r" b="b"/>
              <a:pathLst>
                <a:path w="1657343" h="298321">
                  <a:moveTo>
                    <a:pt x="0" y="0"/>
                  </a:moveTo>
                  <a:lnTo>
                    <a:pt x="1657343" y="0"/>
                  </a:lnTo>
                  <a:lnTo>
                    <a:pt x="1657343" y="298321"/>
                  </a:lnTo>
                  <a:lnTo>
                    <a:pt x="0" y="2983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67D55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57343" cy="345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23637" y="5547755"/>
            <a:ext cx="3949877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>
                <a:solidFill>
                  <a:srgbClr val="271905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二、處置措施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12780" y="-4100162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7" y="0"/>
                </a:lnTo>
                <a:lnTo>
                  <a:pt x="11663927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5630516" y="3953123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379846" y="7124441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0" y="0"/>
                </a:moveTo>
                <a:lnTo>
                  <a:pt x="10498910" y="0"/>
                </a:lnTo>
                <a:lnTo>
                  <a:pt x="10498910" y="5043325"/>
                </a:lnTo>
                <a:lnTo>
                  <a:pt x="0" y="50433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29921" y="3822700"/>
            <a:ext cx="14628158" cy="200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en-US" sz="11000" spc="946">
                <a:solidFill>
                  <a:srgbClr val="000000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一、常見案例分享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5"/>
                </a:lnTo>
                <a:lnTo>
                  <a:pt x="0" y="148426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2150"/>
            <a:ext cx="18288000" cy="1049378"/>
            <a:chOff x="0" y="0"/>
            <a:chExt cx="4816593" cy="27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379"/>
            </a:xfrm>
            <a:custGeom>
              <a:avLst/>
              <a:gdLst/>
              <a:ahLst/>
              <a:cxnLst/>
              <a:rect l="l" t="t" r="r" b="b"/>
              <a:pathLst>
                <a:path w="4816592" h="276379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343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24261"/>
            <a:ext cx="18288000" cy="1029111"/>
            <a:chOff x="0" y="0"/>
            <a:chExt cx="4816593" cy="271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1042"/>
            </a:xfrm>
            <a:custGeom>
              <a:avLst/>
              <a:gdLst/>
              <a:ahLst/>
              <a:cxnLst/>
              <a:rect l="l" t="t" r="r" b="b"/>
              <a:pathLst>
                <a:path w="4816592" h="27104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33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0932" y="1458932"/>
            <a:ext cx="16388368" cy="129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9"/>
              </a:lnSpc>
              <a:spcBef>
                <a:spcPct val="0"/>
              </a:spcBef>
            </a:pPr>
            <a:r>
              <a:rPr lang="en-US" sz="10700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常見案例一：視訊裸聊詐騙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987859"/>
            <a:ext cx="15065629" cy="585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視訊裸聊詐騙常見的誘騙手法如下：</a:t>
            </a:r>
          </a:p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步驟1：透過交友軟體、IG、FB、手遊或電腦遊戲認識</a:t>
            </a:r>
          </a:p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步驟2：對方多以先視訊確認身分、想【色色】解決生理需</a:t>
            </a:r>
          </a:p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   求為由，邀約視訊裸體聊天</a:t>
            </a:r>
          </a:p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步驟3：視訊過程中截錄視訊畫面（影片、照片）</a:t>
            </a:r>
          </a:p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步驟4：以截錄畫面恐嚇被害人至便利商店購買點數、支付</a:t>
            </a:r>
          </a:p>
          <a:p>
            <a:pPr algn="l">
              <a:lnSpc>
                <a:spcPts val="6570"/>
              </a:lnSpc>
            </a:pPr>
            <a:r>
              <a:rPr lang="en-US" sz="45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   金錢，否則就要散布被害人影像給親友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13556" y="8840018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4"/>
                </a:lnTo>
                <a:lnTo>
                  <a:pt x="0" y="148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2150"/>
            <a:ext cx="18288000" cy="1049378"/>
            <a:chOff x="0" y="0"/>
            <a:chExt cx="4816593" cy="27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379"/>
            </a:xfrm>
            <a:custGeom>
              <a:avLst/>
              <a:gdLst/>
              <a:ahLst/>
              <a:cxnLst/>
              <a:rect l="l" t="t" r="r" b="b"/>
              <a:pathLst>
                <a:path w="4816592" h="276379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343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24261"/>
            <a:ext cx="18288000" cy="1029111"/>
            <a:chOff x="0" y="0"/>
            <a:chExt cx="4816593" cy="271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1042"/>
            </a:xfrm>
            <a:custGeom>
              <a:avLst/>
              <a:gdLst/>
              <a:ahLst/>
              <a:cxnLst/>
              <a:rect l="l" t="t" r="r" b="b"/>
              <a:pathLst>
                <a:path w="4816592" h="27104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33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3824" y="3179227"/>
            <a:ext cx="16022584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5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屏東縣政府警察局提醒您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：</a:t>
            </a:r>
          </a:p>
          <a:p>
            <a:pPr algn="l">
              <a:lnSpc>
                <a:spcPts val="6570"/>
              </a:lnSpc>
            </a:pPr>
            <a:r>
              <a:rPr lang="en-US" sz="45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網路交友視訊裸聊千萬要注意，不要隨意與他人進行視訊裸聊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  <a:p>
            <a:pPr marL="0" lvl="0" indent="0" algn="l">
              <a:lnSpc>
                <a:spcPts val="6570"/>
              </a:lnSpc>
            </a:pP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如已不慎遭遇視訊裸聊詐騙，</a:t>
            </a:r>
            <a:r>
              <a:rPr lang="en-US" sz="4500" u="sng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切勿提供金錢或點數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，否則對方有可能會勒索更多金錢，也</a:t>
            </a:r>
            <a:r>
              <a:rPr lang="en-US" sz="4500" dirty="0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請不要刪除任何東西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500" dirty="0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立即截取全版畫面及網址等相關證據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，並</a:t>
            </a:r>
            <a:r>
              <a:rPr lang="en-US" sz="4500" dirty="0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請儘速至就近派出所報案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</a:t>
            </a:r>
            <a:r>
              <a:rPr lang="en-US" sz="4500" dirty="0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或撥打性影像處理中心電話</a:t>
            </a: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、</a:t>
            </a:r>
            <a:r>
              <a:rPr lang="en-US" sz="4500" dirty="0">
                <a:solidFill>
                  <a:srgbClr val="C00000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填寫線上申訴表單</a:t>
            </a:r>
            <a:r>
              <a:rPr lang="en-US" sz="45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等尋求協助。</a:t>
            </a:r>
          </a:p>
        </p:txBody>
      </p:sp>
      <p:sp>
        <p:nvSpPr>
          <p:cNvPr id="9" name="Freeform 9"/>
          <p:cNvSpPr/>
          <p:nvPr/>
        </p:nvSpPr>
        <p:spPr>
          <a:xfrm>
            <a:off x="14813556" y="8847231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4"/>
                </a:lnTo>
                <a:lnTo>
                  <a:pt x="0" y="148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70932" y="1556657"/>
            <a:ext cx="16388368" cy="129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9"/>
              </a:lnSpc>
              <a:spcBef>
                <a:spcPct val="0"/>
              </a:spcBef>
            </a:pPr>
            <a:r>
              <a:rPr lang="en-US" sz="10700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常見案例一：視訊裸聊詐騙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2150"/>
            <a:ext cx="18288000" cy="1049378"/>
            <a:chOff x="0" y="0"/>
            <a:chExt cx="4816593" cy="27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379"/>
            </a:xfrm>
            <a:custGeom>
              <a:avLst/>
              <a:gdLst/>
              <a:ahLst/>
              <a:cxnLst/>
              <a:rect l="l" t="t" r="r" b="b"/>
              <a:pathLst>
                <a:path w="4816592" h="276379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343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24261"/>
            <a:ext cx="18288000" cy="1029111"/>
            <a:chOff x="0" y="0"/>
            <a:chExt cx="4816593" cy="271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1042"/>
            </a:xfrm>
            <a:custGeom>
              <a:avLst/>
              <a:gdLst/>
              <a:ahLst/>
              <a:cxnLst/>
              <a:rect l="l" t="t" r="r" b="b"/>
              <a:pathLst>
                <a:path w="4816592" h="27104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33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0932" y="1352550"/>
            <a:ext cx="16388368" cy="129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9"/>
              </a:lnSpc>
              <a:spcBef>
                <a:spcPct val="0"/>
              </a:spcBef>
            </a:pPr>
            <a:r>
              <a:rPr lang="en-US" sz="10700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常見案例二：伴侶間外流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460770"/>
            <a:ext cx="16371914" cy="699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親密伴侶間常見性影像案例如下：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一、要求被害人傳送自拍裸照：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（一）兩人在交往期間，互相傳送自拍裸照給對方，分手後對方以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  該裸照威脅被害人復合或給付金錢。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（二）分手後被害人要求復合，對方以傳送裸照為復合條件要求被害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  人傳送裸照。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二、發生性行為時偷拍：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發生性行為時，以手機或其他電子設備偷拍被害人裸照或兩人性  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行為之影像。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13556" y="8847231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4"/>
                </a:lnTo>
                <a:lnTo>
                  <a:pt x="0" y="148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2150"/>
            <a:ext cx="18288000" cy="1049378"/>
            <a:chOff x="0" y="0"/>
            <a:chExt cx="4816593" cy="27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379"/>
            </a:xfrm>
            <a:custGeom>
              <a:avLst/>
              <a:gdLst/>
              <a:ahLst/>
              <a:cxnLst/>
              <a:rect l="l" t="t" r="r" b="b"/>
              <a:pathLst>
                <a:path w="4816592" h="276379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343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24261"/>
            <a:ext cx="18288000" cy="1029111"/>
            <a:chOff x="0" y="0"/>
            <a:chExt cx="4816593" cy="271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1042"/>
            </a:xfrm>
            <a:custGeom>
              <a:avLst/>
              <a:gdLst/>
              <a:ahLst/>
              <a:cxnLst/>
              <a:rect l="l" t="t" r="r" b="b"/>
              <a:pathLst>
                <a:path w="4816592" h="27104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33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0932" y="1788604"/>
            <a:ext cx="16388368" cy="129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9"/>
              </a:lnSpc>
              <a:spcBef>
                <a:spcPct val="0"/>
              </a:spcBef>
            </a:pPr>
            <a:r>
              <a:rPr lang="en-US" sz="10700" dirty="0" err="1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常見案例二：伴侶間外流</a:t>
            </a:r>
            <a:endParaRPr lang="en-US" sz="10700" dirty="0">
              <a:solidFill>
                <a:srgbClr val="9D6C53"/>
              </a:solidFill>
              <a:latin typeface="可画动感隶书"/>
              <a:ea typeface="可画动感隶书"/>
              <a:cs typeface="可画动感隶书"/>
              <a:sym typeface="可画动感隶书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301109"/>
            <a:ext cx="15592735" cy="23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2"/>
              </a:lnSpc>
            </a:pPr>
            <a:r>
              <a:rPr lang="en-US" sz="42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屏東縣政府警察局提醒您</a:t>
            </a:r>
            <a:r>
              <a:rPr lang="en-US" sz="42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：</a:t>
            </a:r>
          </a:p>
          <a:p>
            <a:pPr algn="l">
              <a:lnSpc>
                <a:spcPts val="6132"/>
              </a:lnSpc>
            </a:pPr>
            <a:r>
              <a:rPr lang="en-US" sz="42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儘管是情侶間也要保護自己</a:t>
            </a:r>
            <a:r>
              <a:rPr lang="en-US" sz="4200" dirty="0" err="1" smtClean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，不要拍攝性影像也不要傳送性影像給對方</a:t>
            </a:r>
            <a:r>
              <a:rPr lang="en-US" sz="42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13556" y="8847231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4"/>
                </a:lnTo>
                <a:lnTo>
                  <a:pt x="0" y="148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2150"/>
            <a:ext cx="18288000" cy="1049378"/>
            <a:chOff x="0" y="0"/>
            <a:chExt cx="4816593" cy="27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379"/>
            </a:xfrm>
            <a:custGeom>
              <a:avLst/>
              <a:gdLst/>
              <a:ahLst/>
              <a:cxnLst/>
              <a:rect l="l" t="t" r="r" b="b"/>
              <a:pathLst>
                <a:path w="4816592" h="276379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343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24261"/>
            <a:ext cx="18288000" cy="1029111"/>
            <a:chOff x="0" y="0"/>
            <a:chExt cx="4816593" cy="271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1042"/>
            </a:xfrm>
            <a:custGeom>
              <a:avLst/>
              <a:gdLst/>
              <a:ahLst/>
              <a:cxnLst/>
              <a:rect l="l" t="t" r="r" b="b"/>
              <a:pathLst>
                <a:path w="4816592" h="27104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33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0932" y="1352550"/>
            <a:ext cx="16388368" cy="129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9"/>
              </a:lnSpc>
              <a:spcBef>
                <a:spcPct val="0"/>
              </a:spcBef>
            </a:pPr>
            <a:r>
              <a:rPr lang="en-US" sz="10700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常見案例三：打工詐騙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460770"/>
            <a:ext cx="16371914" cy="699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網路打工賺錢常以下列手法誘騙被害人：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一、應徵模特兒拍裸照：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透過網路上找泳裝或內衣廣告模特兒，請被害人加入謊稱是「AI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機器人客服」的好友，並提供被害人個人資料（姓名、生日、社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群軟體FB、IG帳號等等），接著以一張照片6千至1萬元的高薪誘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騙被害人傳送全裸照片或配合拍攝指定動作之照片等。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二、試用產品比對成效：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透過網路傳送試用豐胸霜、減肥霜等模特廣告，要求被害人試用</a:t>
            </a:r>
          </a:p>
          <a:p>
            <a:pPr algn="l">
              <a:lnSpc>
                <a:spcPts val="6132"/>
              </a:lnSpc>
            </a:pPr>
            <a:r>
              <a:rPr lang="en-US" sz="420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    產品後拍攝裸體的效果照片。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13556" y="8847231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4"/>
                </a:lnTo>
                <a:lnTo>
                  <a:pt x="0" y="148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2150"/>
            <a:ext cx="18288000" cy="1049378"/>
            <a:chOff x="0" y="0"/>
            <a:chExt cx="4816593" cy="276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379"/>
            </a:xfrm>
            <a:custGeom>
              <a:avLst/>
              <a:gdLst/>
              <a:ahLst/>
              <a:cxnLst/>
              <a:rect l="l" t="t" r="r" b="b"/>
              <a:pathLst>
                <a:path w="4816592" h="276379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343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24261"/>
            <a:ext cx="18288000" cy="1029111"/>
            <a:chOff x="0" y="0"/>
            <a:chExt cx="4816593" cy="271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1042"/>
            </a:xfrm>
            <a:custGeom>
              <a:avLst/>
              <a:gdLst/>
              <a:ahLst/>
              <a:cxnLst/>
              <a:rect l="l" t="t" r="r" b="b"/>
              <a:pathLst>
                <a:path w="4816592" h="27104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16593" cy="33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367784"/>
            <a:ext cx="15592735" cy="313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2"/>
              </a:lnSpc>
            </a:pPr>
            <a:r>
              <a:rPr lang="en-US" sz="42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屏東縣政府警察局提醒您</a:t>
            </a:r>
            <a:r>
              <a:rPr lang="en-US" sz="42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：</a:t>
            </a:r>
          </a:p>
          <a:p>
            <a:pPr algn="l">
              <a:lnSpc>
                <a:spcPts val="6132"/>
              </a:lnSpc>
            </a:pPr>
            <a:r>
              <a:rPr lang="en-US" sz="42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網路打工要注意，除了不要拍攝性影像也不要隨意傳送性影像給對方外，也不要提供個人資訊或帳戶資料資料給陌生人</a:t>
            </a:r>
            <a:r>
              <a:rPr lang="en-US" sz="42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。</a:t>
            </a:r>
          </a:p>
          <a:p>
            <a:pPr algn="l">
              <a:lnSpc>
                <a:spcPts val="6132"/>
              </a:lnSpc>
            </a:pPr>
            <a:r>
              <a:rPr lang="en-US" sz="4200" dirty="0" err="1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打工前可將打工資訊告訴家人、老師，才可以避免受騙喔</a:t>
            </a:r>
            <a:r>
              <a:rPr lang="en-US" sz="4200" dirty="0">
                <a:solidFill>
                  <a:srgbClr val="545454"/>
                </a:solidFill>
                <a:latin typeface="王漢宗特黑體"/>
                <a:ea typeface="王漢宗特黑體"/>
                <a:cs typeface="王漢宗特黑體"/>
                <a:sym typeface="王漢宗特黑體"/>
              </a:rPr>
              <a:t>！</a:t>
            </a:r>
          </a:p>
        </p:txBody>
      </p:sp>
      <p:sp>
        <p:nvSpPr>
          <p:cNvPr id="9" name="Freeform 9"/>
          <p:cNvSpPr/>
          <p:nvPr/>
        </p:nvSpPr>
        <p:spPr>
          <a:xfrm>
            <a:off x="14813556" y="8847231"/>
            <a:ext cx="3474444" cy="1484265"/>
          </a:xfrm>
          <a:custGeom>
            <a:avLst/>
            <a:gdLst/>
            <a:ahLst/>
            <a:cxnLst/>
            <a:rect l="l" t="t" r="r" b="b"/>
            <a:pathLst>
              <a:path w="3474444" h="1484265">
                <a:moveTo>
                  <a:pt x="0" y="0"/>
                </a:moveTo>
                <a:lnTo>
                  <a:pt x="3474444" y="0"/>
                </a:lnTo>
                <a:lnTo>
                  <a:pt x="3474444" y="1484264"/>
                </a:lnTo>
                <a:lnTo>
                  <a:pt x="0" y="148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70932" y="1855280"/>
            <a:ext cx="16388368" cy="129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39"/>
              </a:lnSpc>
              <a:spcBef>
                <a:spcPct val="0"/>
              </a:spcBef>
            </a:pPr>
            <a:r>
              <a:rPr lang="en-US" sz="10700">
                <a:solidFill>
                  <a:srgbClr val="9D6C53"/>
                </a:solidFill>
                <a:latin typeface="可画动感隶书"/>
                <a:ea typeface="可画动感隶书"/>
                <a:cs typeface="可画动感隶书"/>
                <a:sym typeface="可画动感隶书"/>
              </a:rPr>
              <a:t>常見案例三：打工詐騙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326</Words>
  <Application>Microsoft Office PowerPoint</Application>
  <PresentationFormat>自訂</PresentationFormat>
  <Paragraphs>85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Arial</vt:lpstr>
      <vt:lpstr>新細明體</vt:lpstr>
      <vt:lpstr>可画动感隶书</vt:lpstr>
      <vt:lpstr>Calibri</vt:lpstr>
      <vt:lpstr>王漢宗特黑體</vt:lpstr>
      <vt:lpstr>微軟正黑體</vt:lpstr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1120727跟騷宣導成效-勞青處 的複本</dc:title>
  <cp:lastModifiedBy>ptcptc4120</cp:lastModifiedBy>
  <cp:revision>6</cp:revision>
  <dcterms:created xsi:type="dcterms:W3CDTF">2006-08-16T00:00:00Z</dcterms:created>
  <dcterms:modified xsi:type="dcterms:W3CDTF">2025-01-02T07:33:51Z</dcterms:modified>
  <dc:identifier>DAGbABG1x4M</dc:identifier>
</cp:coreProperties>
</file>